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3" r:id="rId1"/>
  </p:sldMasterIdLst>
  <p:notesMasterIdLst>
    <p:notesMasterId r:id="rId43"/>
  </p:notesMasterIdLst>
  <p:sldIdLst>
    <p:sldId id="256" r:id="rId2"/>
    <p:sldId id="266" r:id="rId3"/>
    <p:sldId id="283" r:id="rId4"/>
    <p:sldId id="285" r:id="rId5"/>
    <p:sldId id="286" r:id="rId6"/>
    <p:sldId id="287" r:id="rId7"/>
    <p:sldId id="288" r:id="rId8"/>
    <p:sldId id="289" r:id="rId9"/>
    <p:sldId id="294" r:id="rId10"/>
    <p:sldId id="284" r:id="rId11"/>
    <p:sldId id="290" r:id="rId12"/>
    <p:sldId id="291" r:id="rId13"/>
    <p:sldId id="292" r:id="rId14"/>
    <p:sldId id="293" r:id="rId15"/>
    <p:sldId id="295" r:id="rId16"/>
    <p:sldId id="301" r:id="rId17"/>
    <p:sldId id="300" r:id="rId18"/>
    <p:sldId id="299" r:id="rId19"/>
    <p:sldId id="298" r:id="rId20"/>
    <p:sldId id="297" r:id="rId21"/>
    <p:sldId id="296" r:id="rId22"/>
    <p:sldId id="302" r:id="rId23"/>
    <p:sldId id="309" r:id="rId24"/>
    <p:sldId id="308" r:id="rId25"/>
    <p:sldId id="307" r:id="rId26"/>
    <p:sldId id="282" r:id="rId27"/>
    <p:sldId id="311" r:id="rId28"/>
    <p:sldId id="312" r:id="rId29"/>
    <p:sldId id="313" r:id="rId30"/>
    <p:sldId id="318" r:id="rId31"/>
    <p:sldId id="319" r:id="rId32"/>
    <p:sldId id="320" r:id="rId33"/>
    <p:sldId id="315" r:id="rId34"/>
    <p:sldId id="321" r:id="rId35"/>
    <p:sldId id="323" r:id="rId36"/>
    <p:sldId id="324" r:id="rId37"/>
    <p:sldId id="325" r:id="rId38"/>
    <p:sldId id="316" r:id="rId39"/>
    <p:sldId id="317" r:id="rId40"/>
    <p:sldId id="326" r:id="rId41"/>
    <p:sldId id="314" r:id="rId42"/>
  </p:sldIdLst>
  <p:sldSz cx="9144000" cy="6858000" type="screen4x3"/>
  <p:notesSz cx="9929813" cy="67897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0FF"/>
    <a:srgbClr val="D8D8E6"/>
    <a:srgbClr val="EBF7DF"/>
    <a:srgbClr val="FF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F626B8-A274-439A-9DD5-EA6B30249343}">
  <a:tblStyle styleId="{2DF626B8-A274-439A-9DD5-EA6B3024934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CECF5"/>
          </a:solidFill>
        </a:fill>
      </a:tcStyle>
    </a:wholeTbl>
    <a:band1H>
      <a:tcStyle>
        <a:tcBdr/>
        <a:fill>
          <a:solidFill>
            <a:srgbClr val="D5D5EA"/>
          </a:solidFill>
        </a:fill>
      </a:tcStyle>
    </a:band1H>
    <a:band1V>
      <a:tcStyle>
        <a:tcBdr/>
        <a:fill>
          <a:solidFill>
            <a:srgbClr val="D5D5EA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CECF5"/>
          </a:solidFill>
        </a:fill>
      </a:tcStyle>
    </a:lastRow>
    <a:firstRow>
      <a:tcTxStyle b="on" i="off"/>
      <a:tcStyle>
        <a:tcBdr/>
        <a:fill>
          <a:solidFill>
            <a:srgbClr val="ECECF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8"/>
    <p:restoredTop sz="84817" autoAdjust="0"/>
  </p:normalViewPr>
  <p:slideViewPr>
    <p:cSldViewPr snapToGrid="0">
      <p:cViewPr varScale="1">
        <p:scale>
          <a:sx n="91" d="100"/>
          <a:sy n="91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02919" cy="33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624596" y="0"/>
            <a:ext cx="4302919" cy="33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267075" y="509587"/>
            <a:ext cx="3395663" cy="25463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92982" y="3225125"/>
            <a:ext cx="7943849" cy="30553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449073"/>
            <a:ext cx="4302919" cy="33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24596" y="6449073"/>
            <a:ext cx="4302919" cy="33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0" marR="0" lvl="1" indent="0" algn="l" rtl="0">
              <a:spcBef>
                <a:spcPts val="0"/>
              </a:spcBef>
            </a:pPr>
            <a:endParaRPr/>
          </a:p>
          <a:p>
            <a:pPr marL="0" marR="0" lvl="2" indent="0" algn="l" rtl="0">
              <a:spcBef>
                <a:spcPts val="0"/>
              </a:spcBef>
            </a:pPr>
            <a:endParaRPr/>
          </a:p>
          <a:p>
            <a:pPr marL="0" marR="0" lvl="3" indent="0" algn="l" rtl="0">
              <a:spcBef>
                <a:spcPts val="0"/>
              </a:spcBef>
            </a:pPr>
            <a:endParaRPr/>
          </a:p>
          <a:p>
            <a:pPr marL="0" marR="0" lvl="4" indent="0" algn="l" rtl="0">
              <a:spcBef>
                <a:spcPts val="0"/>
              </a:spcBef>
            </a:pPr>
            <a:endParaRPr/>
          </a:p>
          <a:p>
            <a:pPr marL="0" marR="0" lvl="5" indent="0" algn="l" rtl="0">
              <a:spcBef>
                <a:spcPts val="0"/>
              </a:spcBef>
            </a:pPr>
            <a:endParaRPr/>
          </a:p>
          <a:p>
            <a:pPr marL="0" marR="0" lvl="6" indent="0" algn="l" rtl="0">
              <a:spcBef>
                <a:spcPts val="0"/>
              </a:spcBef>
            </a:pPr>
            <a:endParaRPr/>
          </a:p>
          <a:p>
            <a:pPr marL="0" marR="0" lvl="7" indent="0" algn="l" rtl="0">
              <a:spcBef>
                <a:spcPts val="0"/>
              </a:spcBef>
            </a:pPr>
            <a:endParaRPr/>
          </a:p>
          <a:p>
            <a:pPr marL="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001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92982" y="3225125"/>
            <a:ext cx="7943849" cy="305538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5663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710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29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38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45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02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48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33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4921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096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508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410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19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89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943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60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677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5663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AU"/>
          </a:p>
          <a:p>
            <a:pPr marL="0" marR="0" lvl="1" indent="0" algn="l" rtl="0">
              <a:spcBef>
                <a:spcPts val="0"/>
              </a:spcBef>
            </a:pPr>
            <a:endParaRPr lang="en-AU"/>
          </a:p>
          <a:p>
            <a:pPr marL="0" marR="0" lvl="2" indent="0" algn="l" rtl="0">
              <a:spcBef>
                <a:spcPts val="0"/>
              </a:spcBef>
            </a:pPr>
            <a:endParaRPr lang="en-AU"/>
          </a:p>
          <a:p>
            <a:pPr marL="0" marR="0" lvl="3" indent="0" algn="l" rtl="0">
              <a:spcBef>
                <a:spcPts val="0"/>
              </a:spcBef>
            </a:pPr>
            <a:endParaRPr lang="en-AU"/>
          </a:p>
          <a:p>
            <a:pPr marL="0" marR="0" lvl="4" indent="0" algn="l" rtl="0">
              <a:spcBef>
                <a:spcPts val="0"/>
              </a:spcBef>
            </a:pPr>
            <a:endParaRPr lang="en-AU"/>
          </a:p>
          <a:p>
            <a:pPr marL="0" marR="0" lvl="5" indent="0" algn="l" rtl="0">
              <a:spcBef>
                <a:spcPts val="0"/>
              </a:spcBef>
            </a:pPr>
            <a:endParaRPr lang="en-AU"/>
          </a:p>
          <a:p>
            <a:pPr marL="0" marR="0" lvl="6" indent="0" algn="l" rtl="0">
              <a:spcBef>
                <a:spcPts val="0"/>
              </a:spcBef>
            </a:pPr>
            <a:endParaRPr lang="en-AU"/>
          </a:p>
          <a:p>
            <a:pPr marL="0" marR="0" lvl="7" indent="0" algn="l" rtl="0">
              <a:spcBef>
                <a:spcPts val="0"/>
              </a:spcBef>
            </a:pPr>
            <a:endParaRPr lang="en-AU"/>
          </a:p>
          <a:p>
            <a:pPr marL="0" marR="0" lvl="8" indent="0" algn="l" rtl="0">
              <a:spcBef>
                <a:spcPts val="0"/>
              </a:spcBef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69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1812925" y="107950"/>
            <a:ext cx="0" cy="8620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743200" y="107950"/>
            <a:ext cx="1587" cy="5191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Shape 24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145588" cy="6859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Shape 25"/>
          <p:cNvCxnSpPr/>
          <p:nvPr/>
        </p:nvCxnSpPr>
        <p:spPr>
          <a:xfrm>
            <a:off x="2286000" y="1806575"/>
            <a:ext cx="1587" cy="1312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959" y="1752600"/>
            <a:ext cx="1347788" cy="13668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438400" y="1806575"/>
            <a:ext cx="6400799" cy="1312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849959" y="4267200"/>
            <a:ext cx="7989239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/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Font typeface="Arial"/>
              <a:buChar char="–"/>
              <a:defRPr/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849312" y="3581400"/>
            <a:ext cx="7989887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ctr" rtl="0">
              <a:spcBef>
                <a:spcPts val="0"/>
              </a:spcBef>
              <a:buClr>
                <a:srgbClr val="FFFF00"/>
              </a:buClr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Fram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0" y="6597352"/>
            <a:ext cx="9144000" cy="2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marL="457200" lvl="1"/>
            <a:endParaRPr lang="en-US" dirty="0"/>
          </a:p>
          <a:p>
            <a:pPr marL="914400" lvl="2"/>
            <a:endParaRPr lang="en-US" dirty="0"/>
          </a:p>
          <a:p>
            <a:pPr marL="1371600" lvl="3"/>
            <a:endParaRPr lang="en-US" dirty="0"/>
          </a:p>
          <a:p>
            <a:pPr marL="1828800" lvl="4"/>
            <a:endParaRPr lang="en-US" dirty="0"/>
          </a:p>
          <a:p>
            <a:pPr marL="1828800" lvl="4"/>
            <a:r>
              <a:rPr lang="en-US" dirty="0"/>
              <a:t>		© University of Melbourne</a:t>
            </a:r>
          </a:p>
          <a:p>
            <a:pPr marL="1828800" lvl="4"/>
            <a:endParaRPr lang="en-US" dirty="0"/>
          </a:p>
          <a:p>
            <a:pPr marL="2286000" lvl="5"/>
            <a:endParaRPr lang="en-US" dirty="0"/>
          </a:p>
          <a:p>
            <a:pPr marL="2743200" lvl="6"/>
            <a:endParaRPr lang="en-US" dirty="0"/>
          </a:p>
          <a:p>
            <a:pPr marL="3200400" lvl="7"/>
            <a:endParaRPr lang="en-US" dirty="0"/>
          </a:p>
          <a:p>
            <a:pPr marL="3657600" lvl="8"/>
            <a:endParaRPr lang="en-US" dirty="0"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4419599" cy="53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419599" cy="53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Frame - Heading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0" y="6597352"/>
            <a:ext cx="9144000" cy="2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marL="457200" lvl="1"/>
            <a:endParaRPr lang="en-US" dirty="0"/>
          </a:p>
          <a:p>
            <a:pPr marL="914400" lvl="2"/>
            <a:endParaRPr lang="en-US" dirty="0"/>
          </a:p>
          <a:p>
            <a:pPr marL="1371600" lvl="3"/>
            <a:endParaRPr lang="en-US" dirty="0"/>
          </a:p>
          <a:p>
            <a:pPr marL="1828800" lvl="4"/>
            <a:endParaRPr lang="en-US" dirty="0"/>
          </a:p>
          <a:p>
            <a:pPr marL="1828800" lvl="4"/>
            <a:r>
              <a:rPr lang="en-US" dirty="0"/>
              <a:t>		© University of Melbourne</a:t>
            </a:r>
          </a:p>
          <a:p>
            <a:pPr marL="1828800" lvl="4"/>
            <a:endParaRPr lang="en-US" dirty="0"/>
          </a:p>
          <a:p>
            <a:pPr marL="2286000" lvl="5"/>
            <a:endParaRPr lang="en-US" dirty="0"/>
          </a:p>
          <a:p>
            <a:pPr marL="2743200" lvl="6"/>
            <a:endParaRPr lang="en-US" dirty="0"/>
          </a:p>
          <a:p>
            <a:pPr marL="3200400" lvl="7"/>
            <a:endParaRPr lang="en-US" dirty="0"/>
          </a:p>
          <a:p>
            <a:pPr marL="3657600" lvl="8"/>
            <a:endParaRPr lang="en-US" dirty="0"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6200" y="1447800"/>
            <a:ext cx="44195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4195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76200" y="990600"/>
            <a:ext cx="4419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ctr" rtl="0">
              <a:spcBef>
                <a:spcPts val="0"/>
              </a:spcBef>
              <a:buClr>
                <a:srgbClr val="00B050"/>
              </a:buClr>
              <a:buFont typeface="Arial"/>
              <a:buNone/>
              <a:defRPr/>
            </a:lvl1pPr>
            <a:lvl2pPr marL="457200" lvl="1" indent="0" algn="ctr" rtl="0">
              <a:spcBef>
                <a:spcPts val="0"/>
              </a:spcBef>
              <a:buFont typeface="Arial"/>
              <a:buNone/>
              <a:defRPr/>
            </a:lvl2pPr>
            <a:lvl3pPr marL="914400" lvl="2" indent="0" algn="ctr" rtl="0">
              <a:spcBef>
                <a:spcPts val="0"/>
              </a:spcBef>
              <a:buFont typeface="Arial"/>
              <a:buNone/>
              <a:defRPr/>
            </a:lvl3pPr>
            <a:lvl4pPr marL="1371600" lvl="3" indent="0" algn="ctr" rtl="0">
              <a:spcBef>
                <a:spcPts val="0"/>
              </a:spcBef>
              <a:buFont typeface="Arial"/>
              <a:buNone/>
              <a:defRPr/>
            </a:lvl4pPr>
            <a:lvl5pPr marL="1828800" lvl="4" indent="0" algn="ctr" rtl="0">
              <a:spcBef>
                <a:spcPts val="0"/>
              </a:spcBef>
              <a:buFont typeface="Arial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8200" y="990600"/>
            <a:ext cx="4419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algn="ctr" rtl="0">
              <a:spcBef>
                <a:spcPts val="0"/>
              </a:spcBef>
              <a:buClr>
                <a:srgbClr val="00B050"/>
              </a:buClr>
              <a:buFont typeface="Arial"/>
              <a:buNone/>
              <a:defRPr/>
            </a:lvl1pPr>
            <a:lvl2pPr marL="457200" lvl="1" indent="0" algn="ctr" rtl="0">
              <a:spcBef>
                <a:spcPts val="0"/>
              </a:spcBef>
              <a:buFont typeface="Arial"/>
              <a:buNone/>
              <a:defRPr/>
            </a:lvl2pPr>
            <a:lvl3pPr marL="914400" lvl="2" indent="0" algn="ctr" rtl="0">
              <a:spcBef>
                <a:spcPts val="0"/>
              </a:spcBef>
              <a:buFont typeface="Arial"/>
              <a:buNone/>
              <a:defRPr/>
            </a:lvl3pPr>
            <a:lvl4pPr marL="1371600" lvl="3" indent="0" algn="ctr" rtl="0">
              <a:spcBef>
                <a:spcPts val="0"/>
              </a:spcBef>
              <a:buFont typeface="Arial"/>
              <a:buNone/>
              <a:defRPr/>
            </a:lvl4pPr>
            <a:lvl5pPr marL="1828800" lvl="4" indent="0" algn="ctr" rtl="0">
              <a:spcBef>
                <a:spcPts val="0"/>
              </a:spcBef>
              <a:buFont typeface="Arial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0" y="6597352"/>
            <a:ext cx="9144000" cy="2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marL="457200" lvl="1"/>
            <a:endParaRPr lang="en-US" dirty="0"/>
          </a:p>
          <a:p>
            <a:pPr marL="914400" lvl="2"/>
            <a:endParaRPr lang="en-US" dirty="0"/>
          </a:p>
          <a:p>
            <a:pPr marL="1828800" lvl="4"/>
            <a:endParaRPr lang="en-US" dirty="0"/>
          </a:p>
          <a:p>
            <a:pPr marL="1828800" lvl="4"/>
            <a:endParaRPr lang="en-US" dirty="0"/>
          </a:p>
          <a:p>
            <a:pPr marL="1828800" lvl="4"/>
            <a:r>
              <a:rPr lang="en-US" dirty="0"/>
              <a:t>		© University of Melbourne</a:t>
            </a:r>
          </a:p>
          <a:p>
            <a:pPr marL="1828800" lvl="4"/>
            <a:endParaRPr lang="en-US" dirty="0"/>
          </a:p>
          <a:p>
            <a:pPr marL="2286000" lvl="5"/>
            <a:endParaRPr lang="en-US" dirty="0"/>
          </a:p>
          <a:p>
            <a:pPr marL="2743200" lvl="6"/>
            <a:endParaRPr lang="en-US" dirty="0"/>
          </a:p>
          <a:p>
            <a:pPr marL="3200400" lvl="7"/>
            <a:endParaRPr lang="en-US" dirty="0"/>
          </a:p>
          <a:p>
            <a:pPr marL="3657600" lvl="8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1812925" y="107950"/>
            <a:ext cx="0" cy="8620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119063"/>
            <a:ext cx="860425" cy="8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9144000" cy="838199"/>
          </a:xfrm>
          <a:prstGeom prst="rect">
            <a:avLst/>
          </a:prstGeom>
          <a:solidFill>
            <a:srgbClr val="00336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2386667" y="159543"/>
            <a:ext cx="1587" cy="5191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07950"/>
            <a:ext cx="2362200" cy="6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15"/>
          <p:cNvCxnSpPr/>
          <p:nvPr/>
        </p:nvCxnSpPr>
        <p:spPr>
          <a:xfrm>
            <a:off x="0" y="6525344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33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/>
          <p:nvPr/>
        </p:nvSpPr>
        <p:spPr>
          <a:xfrm>
            <a:off x="0" y="838200"/>
            <a:ext cx="9144000" cy="76199"/>
          </a:xfrm>
          <a:prstGeom prst="rect">
            <a:avLst/>
          </a:prstGeom>
          <a:solidFill>
            <a:srgbClr val="759FB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462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4605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Font typeface="Arial"/>
              <a:buChar char="–"/>
              <a:defRPr/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rgbClr val="7030A0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6pPr>
            <a:lvl7pPr marL="2971800" marR="0" lvl="6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7pPr>
            <a:lvl8pPr marL="3429000" marR="0" lvl="7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8pPr>
            <a:lvl9pPr marL="3886200" marR="0" lvl="8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/>
          <p:nvPr/>
        </p:nvSpPr>
        <p:spPr>
          <a:xfrm>
            <a:off x="0" y="6581000"/>
            <a:ext cx="406794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AU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INFO20003 Database Systems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0" y="6581000"/>
            <a:ext cx="9144000" cy="2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marL="457200" lvl="1"/>
            <a:endParaRPr lang="en-US" dirty="0"/>
          </a:p>
          <a:p>
            <a:pPr marL="914400" lvl="2"/>
            <a:endParaRPr lang="en-US" dirty="0"/>
          </a:p>
          <a:p>
            <a:pPr marL="1371600" lvl="3"/>
            <a:endParaRPr lang="en-US" dirty="0"/>
          </a:p>
          <a:p>
            <a:pPr marL="1828800" lvl="4"/>
            <a:r>
              <a:rPr lang="en-US" dirty="0"/>
              <a:t>		 © University of Melbourne </a:t>
            </a:r>
          </a:p>
          <a:p>
            <a:pPr marL="2286000" lvl="5"/>
            <a:endParaRPr lang="en-US" dirty="0"/>
          </a:p>
          <a:p>
            <a:pPr marL="2743200" lvl="6"/>
            <a:endParaRPr lang="en-US" dirty="0"/>
          </a:p>
          <a:p>
            <a:pPr marL="3200400" lvl="7"/>
            <a:endParaRPr lang="en-US" dirty="0"/>
          </a:p>
          <a:p>
            <a:pPr marL="3657600" lvl="8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539843" y="65416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731EE0E-7B6B-47C7-B362-CFF96D45E3E9}" type="slidenum">
              <a:rPr lang="en-AU" smtClean="0"/>
              <a:t>‹#›</a:t>
            </a:fld>
            <a:endParaRPr lang="en-A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2438400" y="1806575"/>
            <a:ext cx="6400799" cy="13128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INFO20003 Database Systems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849312" y="4588935"/>
            <a:ext cx="7989239" cy="66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5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848664" y="3974408"/>
            <a:ext cx="7989887" cy="10500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Arial"/>
              <a:buNone/>
            </a:pPr>
            <a:r>
              <a:rPr lang="en-AU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Kuoyuan</a:t>
            </a:r>
            <a:r>
              <a:rPr lang="en-AU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0"/>
            <a:ext cx="6605587" cy="685799"/>
          </a:xfrm>
        </p:spPr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2834A-BD10-B94F-BE3B-5D84908111F8}"/>
              </a:ext>
            </a:extLst>
          </p:cNvPr>
          <p:cNvSpPr/>
          <p:nvPr/>
        </p:nvSpPr>
        <p:spPr>
          <a:xfrm>
            <a:off x="616336" y="1226178"/>
            <a:ext cx="3042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Difference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226DC-0D3E-0B4A-B9F7-7B0646A7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790700"/>
            <a:ext cx="69469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C1306-89CA-F04F-B21C-260FF1D5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4394200"/>
            <a:ext cx="53086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7A823-4C5E-8840-B76E-DAFF9985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750" y="4933322"/>
            <a:ext cx="34925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6C835-0EAC-554B-9DD0-C0FB4604BAD1}"/>
              </a:ext>
            </a:extLst>
          </p:cNvPr>
          <p:cNvSpPr/>
          <p:nvPr/>
        </p:nvSpPr>
        <p:spPr>
          <a:xfrm>
            <a:off x="1100667" y="1590488"/>
            <a:ext cx="4544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Set operators: Cross Product (</a:t>
            </a:r>
            <a:r>
              <a:rPr lang="en-AU" sz="2400" b="1" dirty="0">
                <a:latin typeface="Times" pitchFamily="2" charset="0"/>
              </a:rPr>
              <a:t>×</a:t>
            </a:r>
            <a:r>
              <a:rPr lang="en-AU" sz="2400" b="1" dirty="0">
                <a:latin typeface="Times New Roman" panose="02020603050405020304" pitchFamily="18" charset="0"/>
              </a:rPr>
              <a:t>)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ECA4C-C4AB-EA4B-9A72-0813E62B1239}"/>
              </a:ext>
            </a:extLst>
          </p:cNvPr>
          <p:cNvSpPr/>
          <p:nvPr/>
        </p:nvSpPr>
        <p:spPr>
          <a:xfrm>
            <a:off x="476175" y="1102919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Fundamental operations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57392-D297-C845-AB48-C36E135A31ED}"/>
              </a:ext>
            </a:extLst>
          </p:cNvPr>
          <p:cNvSpPr/>
          <p:nvPr/>
        </p:nvSpPr>
        <p:spPr>
          <a:xfrm>
            <a:off x="-254000" y="2274838"/>
            <a:ext cx="863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Cross Product</a:t>
            </a:r>
            <a:r>
              <a:rPr lang="en-AU" sz="2400" dirty="0">
                <a:latin typeface="Arial" panose="020B0604020202020204" pitchFamily="34" charset="0"/>
              </a:rPr>
              <a:t> (</a:t>
            </a:r>
            <a:r>
              <a:rPr lang="en-AU" sz="2400" dirty="0">
                <a:latin typeface="Times" pitchFamily="2" charset="0"/>
              </a:rPr>
              <a:t>×</a:t>
            </a:r>
            <a:r>
              <a:rPr lang="en-AU" sz="2400" dirty="0">
                <a:latin typeface="Arial" panose="020B0604020202020204" pitchFamily="34" charset="0"/>
              </a:rPr>
              <a:t>):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Each row of R pairs with each row of S. The resulting schema has all the attributes from both relations. If some attributes have same name, rename them by using renaming operator.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D8D13-3494-D445-BB77-6C4FC687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5047884"/>
            <a:ext cx="558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69559-623E-8344-A944-4C1C8120C7CC}"/>
              </a:ext>
            </a:extLst>
          </p:cNvPr>
          <p:cNvSpPr/>
          <p:nvPr/>
        </p:nvSpPr>
        <p:spPr>
          <a:xfrm>
            <a:off x="609237" y="1293913"/>
            <a:ext cx="3419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Cross Product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93B47-759C-684D-8607-724379B3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578"/>
            <a:ext cx="914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BC4218-06E0-3340-B26C-C86B5EC1379D}"/>
              </a:ext>
            </a:extLst>
          </p:cNvPr>
          <p:cNvSpPr/>
          <p:nvPr/>
        </p:nvSpPr>
        <p:spPr>
          <a:xfrm>
            <a:off x="568746" y="1276979"/>
            <a:ext cx="3119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Compound operations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31FF-3A4D-7345-B235-CE0ABAB99741}"/>
              </a:ext>
            </a:extLst>
          </p:cNvPr>
          <p:cNvSpPr/>
          <p:nvPr/>
        </p:nvSpPr>
        <p:spPr>
          <a:xfrm>
            <a:off x="270934" y="2042236"/>
            <a:ext cx="835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operators are not adding any computational power to the language but are useful shorthand. 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All these operators can be expressed using the basic operators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2353C-9FA4-3549-8C0A-7B6D23481AF4}"/>
              </a:ext>
            </a:extLst>
          </p:cNvPr>
          <p:cNvSpPr/>
          <p:nvPr/>
        </p:nvSpPr>
        <p:spPr>
          <a:xfrm>
            <a:off x="1186762" y="3915488"/>
            <a:ext cx="53719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j-lt"/>
              </a:rPr>
              <a:t>Intersection(</a:t>
            </a:r>
            <a:r>
              <a:rPr lang="en-AU" sz="2400" dirty="0">
                <a:latin typeface="+mj-lt"/>
              </a:rPr>
              <a:t>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j-lt"/>
              </a:rPr>
              <a:t>Natural Join(</a:t>
            </a:r>
            <a:r>
              <a:rPr lang="en-AU" sz="2400" dirty="0">
                <a:latin typeface="+mj-lt"/>
              </a:rPr>
              <a:t>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+mj-lt"/>
              </a:rPr>
              <a:t>Condition Join (Theta/Inner Join) </a:t>
            </a:r>
            <a:endParaRPr lang="en-A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96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F04E9-0803-8C47-B1CD-F29A7247C1A4}"/>
              </a:ext>
            </a:extLst>
          </p:cNvPr>
          <p:cNvSpPr/>
          <p:nvPr/>
        </p:nvSpPr>
        <p:spPr>
          <a:xfrm>
            <a:off x="-277907" y="1002014"/>
            <a:ext cx="84133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Intersection</a:t>
            </a:r>
            <a:r>
              <a:rPr lang="en-AU" sz="2400" dirty="0">
                <a:latin typeface="Arial" panose="020B0604020202020204" pitchFamily="34" charset="0"/>
              </a:rPr>
              <a:t> (</a:t>
            </a:r>
            <a:r>
              <a:rPr lang="en-AU" sz="2400" dirty="0">
                <a:latin typeface="Symbol" pitchFamily="2" charset="2"/>
              </a:rPr>
              <a:t>∩</a:t>
            </a:r>
            <a:r>
              <a:rPr lang="en-AU" sz="2400" dirty="0">
                <a:latin typeface="Arial" panose="020B0604020202020204" pitchFamily="34" charset="0"/>
              </a:rPr>
              <a:t>):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union compatible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result is a relation containing all the tuples which are</a:t>
            </a:r>
            <a:r>
              <a:rPr lang="en-AU" sz="2400" dirty="0">
                <a:latin typeface="Times" pitchFamily="2" charset="0"/>
              </a:rPr>
              <a:t> </a:t>
            </a:r>
            <a:r>
              <a:rPr lang="en-AU" sz="2400" dirty="0">
                <a:latin typeface="Arial" panose="020B0604020202020204" pitchFamily="34" charset="0"/>
              </a:rPr>
              <a:t>present in both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89411-1BEF-8445-A2ED-55C152D0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44" y="2499234"/>
            <a:ext cx="3374512" cy="62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B3D50-CEA3-1E4E-BCF1-FDFD0FAA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44" y="3044642"/>
            <a:ext cx="5295228" cy="3390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AB3491-0AC7-DC4C-A2EA-A0D26A7726E8}"/>
              </a:ext>
            </a:extLst>
          </p:cNvPr>
          <p:cNvSpPr/>
          <p:nvPr/>
        </p:nvSpPr>
        <p:spPr>
          <a:xfrm>
            <a:off x="359694" y="3429000"/>
            <a:ext cx="2525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latin typeface="Times New Roman" panose="02020603050405020304" pitchFamily="18" charset="0"/>
              </a:rPr>
              <a:t>Intersection Example</a:t>
            </a:r>
            <a:endParaRPr lang="en-AU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2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A85A2-CDA9-CA41-AD6D-43F8F95C642F}"/>
              </a:ext>
            </a:extLst>
          </p:cNvPr>
          <p:cNvSpPr/>
          <p:nvPr/>
        </p:nvSpPr>
        <p:spPr>
          <a:xfrm>
            <a:off x="-528918" y="1128152"/>
            <a:ext cx="90812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/>
            <a:r>
              <a:rPr lang="en-AU" sz="2400" b="1" dirty="0">
                <a:latin typeface="Arial" panose="020B0604020202020204" pitchFamily="34" charset="0"/>
              </a:rPr>
              <a:t>Natural Join(</a:t>
            </a:r>
            <a:r>
              <a:rPr lang="en-AU" sz="2400" dirty="0">
                <a:latin typeface="Apple Symbols" panose="02000000000000000000" pitchFamily="2" charset="-79"/>
                <a:cs typeface="Apple Symbols" panose="02000000000000000000" pitchFamily="2" charset="-79"/>
              </a:rPr>
              <a:t>⨝</a:t>
            </a:r>
            <a:r>
              <a:rPr lang="en-AU" sz="2400" b="1" dirty="0">
                <a:latin typeface="Arial" panose="020B0604020202020204" pitchFamily="34" charset="0"/>
              </a:rPr>
              <a:t>)</a:t>
            </a:r>
            <a:r>
              <a:rPr lang="en-AU" sz="2400" dirty="0">
                <a:latin typeface="Arial" panose="020B0604020202020204" pitchFamily="34" charset="0"/>
              </a:rPr>
              <a:t>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identifies </a:t>
            </a:r>
            <a:r>
              <a:rPr lang="en-AU" sz="2400" dirty="0">
                <a:solidFill>
                  <a:srgbClr val="FB1008"/>
                </a:solidFill>
                <a:latin typeface="Arial" panose="020B0604020202020204" pitchFamily="34" charset="0"/>
              </a:rPr>
              <a:t>attributes common</a:t>
            </a:r>
            <a:r>
              <a:rPr lang="en-AU" sz="2400" dirty="0">
                <a:latin typeface="Arial" panose="020B0604020202020204" pitchFamily="34" charset="0"/>
              </a:rPr>
              <a:t> to each relation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pairing each tuple from R and S where the common attributes are </a:t>
            </a:r>
            <a:r>
              <a:rPr lang="en-AU" sz="2400" dirty="0">
                <a:solidFill>
                  <a:srgbClr val="FA1308"/>
                </a:solidFill>
                <a:latin typeface="Arial" panose="020B0604020202020204" pitchFamily="34" charset="0"/>
              </a:rPr>
              <a:t>equal</a:t>
            </a:r>
            <a:endParaRPr lang="en-AU" sz="2400" dirty="0">
              <a:latin typeface="Arial" panose="020B0604020202020204" pitchFamily="34" charset="0"/>
            </a:endParaRP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In general are compound operators involving cross product, selection and occasionally projection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omit duplicate attributes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F0C365-C7E8-A741-AFDE-EF616F184222}"/>
              </a:ext>
            </a:extLst>
          </p:cNvPr>
          <p:cNvSpPr/>
          <p:nvPr/>
        </p:nvSpPr>
        <p:spPr>
          <a:xfrm>
            <a:off x="-152400" y="3469632"/>
            <a:ext cx="90812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steps</a:t>
            </a:r>
            <a:r>
              <a:rPr lang="en-AU" sz="2400" dirty="0">
                <a:latin typeface="Arial" panose="020B0604020202020204" pitchFamily="34" charset="0"/>
              </a:rPr>
              <a:t>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Compute R </a:t>
            </a:r>
            <a:r>
              <a:rPr lang="en-AU" sz="2400" dirty="0">
                <a:latin typeface="Times" pitchFamily="2" charset="0"/>
              </a:rPr>
              <a:t>× </a:t>
            </a:r>
            <a:r>
              <a:rPr lang="en-AU" sz="2400" dirty="0">
                <a:latin typeface="Arial" panose="020B0604020202020204" pitchFamily="34" charset="0"/>
              </a:rPr>
              <a:t>S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Select rows where attributes that appear in both relations have equal values.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Project all unique attributes and one copy of each of the common ones.</a:t>
            </a:r>
          </a:p>
        </p:txBody>
      </p:sp>
    </p:spTree>
    <p:extLst>
      <p:ext uri="{BB962C8B-B14F-4D97-AF65-F5344CB8AC3E}">
        <p14:creationId xmlns:p14="http://schemas.microsoft.com/office/powerpoint/2010/main" val="131599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DF452B-CEFE-0442-BF73-49EBEEA17FBC}"/>
              </a:ext>
            </a:extLst>
          </p:cNvPr>
          <p:cNvSpPr/>
          <p:nvPr/>
        </p:nvSpPr>
        <p:spPr>
          <a:xfrm>
            <a:off x="423114" y="1123582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Natural Join Example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1181-4A7B-A941-9A53-5F8982A3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3835377"/>
            <a:ext cx="6961444" cy="2439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52823-9B18-3C4E-8221-DEACFD21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3" y="1585247"/>
            <a:ext cx="6884894" cy="165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E15C7-6916-1F42-8254-971C1C0D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3347002"/>
            <a:ext cx="4508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2E3A2-EB39-3F4D-852E-6CCBF057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20" y="3722705"/>
            <a:ext cx="5393160" cy="5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A67A59-42F1-B746-9850-BE33CC2A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4422215"/>
            <a:ext cx="8175812" cy="1264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E9A81-B33D-5D4D-B4EE-EE0628700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7173"/>
            <a:ext cx="9144000" cy="2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8A7944-3B59-DE4A-90A3-0059030CD843}"/>
              </a:ext>
            </a:extLst>
          </p:cNvPr>
          <p:cNvSpPr/>
          <p:nvPr/>
        </p:nvSpPr>
        <p:spPr>
          <a:xfrm>
            <a:off x="705183" y="1159442"/>
            <a:ext cx="7733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Condition Join (Theta/Inner Join)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5A4C4-2874-7B46-829E-479245A40678}"/>
              </a:ext>
            </a:extLst>
          </p:cNvPr>
          <p:cNvSpPr/>
          <p:nvPr/>
        </p:nvSpPr>
        <p:spPr>
          <a:xfrm>
            <a:off x="153211" y="2018550"/>
            <a:ext cx="82856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Condition Join(</a:t>
            </a:r>
            <a:r>
              <a:rPr lang="en-AU" sz="2400" dirty="0">
                <a:latin typeface="Apple Symbols" panose="02000000000000000000" pitchFamily="2" charset="-79"/>
                <a:cs typeface="Apple Symbols" panose="02000000000000000000" pitchFamily="2" charset="-79"/>
              </a:rPr>
              <a:t>⨝</a:t>
            </a:r>
            <a:r>
              <a:rPr lang="en-AU" sz="2400" dirty="0">
                <a:latin typeface="Arial" panose="020B0604020202020204" pitchFamily="34" charset="0"/>
              </a:rPr>
              <a:t>C</a:t>
            </a:r>
            <a:r>
              <a:rPr lang="en-AU" sz="2400" b="1" dirty="0">
                <a:latin typeface="Arial" panose="020B0604020202020204" pitchFamily="34" charset="0"/>
              </a:rPr>
              <a:t>) steps</a:t>
            </a:r>
            <a:r>
              <a:rPr lang="en-AU" sz="2400" dirty="0">
                <a:latin typeface="Arial" panose="020B0604020202020204" pitchFamily="34" charset="0"/>
              </a:rPr>
              <a:t>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R </a:t>
            </a:r>
            <a:r>
              <a:rPr lang="en-AU" sz="2400" dirty="0">
                <a:latin typeface="Apple Symbols" panose="02000000000000000000" pitchFamily="2" charset="-79"/>
                <a:cs typeface="Apple Symbols" panose="02000000000000000000" pitchFamily="2" charset="-79"/>
              </a:rPr>
              <a:t>⨝</a:t>
            </a:r>
            <a:r>
              <a:rPr lang="en-AU" sz="2400" dirty="0">
                <a:latin typeface="Arial" panose="020B0604020202020204" pitchFamily="34" charset="0"/>
              </a:rPr>
              <a:t>C S joins rows from relation R and S such that the Boolean condition C is true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commonly C is of the type A = B, making an “</a:t>
            </a:r>
            <a:r>
              <a:rPr lang="en-AU" sz="2400" dirty="0" err="1">
                <a:latin typeface="Arial" panose="020B0604020202020204" pitchFamily="34" charset="0"/>
              </a:rPr>
              <a:t>equi</a:t>
            </a:r>
            <a:r>
              <a:rPr lang="en-AU" sz="2400" dirty="0">
                <a:latin typeface="Arial" panose="020B0604020202020204" pitchFamily="34" charset="0"/>
              </a:rPr>
              <a:t>-join”.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C2D9C-E8A8-4E41-9BF4-75566F18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13" y="4354985"/>
            <a:ext cx="421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34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75A25-A312-2948-8F09-8DF4D655DE5F}"/>
              </a:ext>
            </a:extLst>
          </p:cNvPr>
          <p:cNvSpPr/>
          <p:nvPr/>
        </p:nvSpPr>
        <p:spPr>
          <a:xfrm>
            <a:off x="539749" y="1051122"/>
            <a:ext cx="3382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Condition Join Example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D60E3-A89D-C349-9429-A790E326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92" y="1473312"/>
            <a:ext cx="7241616" cy="1643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18A59-CF6C-0342-BB32-C21A1C61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9" y="3140827"/>
            <a:ext cx="45085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2F978-3D82-4147-BB56-8A4DB7D9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9" y="3521827"/>
            <a:ext cx="8064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6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Agenda Today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AAFCC-413F-2D47-A1F8-25CB6EA5C7A4}"/>
              </a:ext>
            </a:extLst>
          </p:cNvPr>
          <p:cNvSpPr/>
          <p:nvPr/>
        </p:nvSpPr>
        <p:spPr>
          <a:xfrm>
            <a:off x="541866" y="2567113"/>
            <a:ext cx="91101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AU" sz="3200" b="1" dirty="0">
                <a:latin typeface="Arial" panose="020B0604020202020204" pitchFamily="34" charset="0"/>
              </a:rPr>
              <a:t>Relational algebra (RA) review</a:t>
            </a:r>
          </a:p>
          <a:p>
            <a:endParaRPr lang="en-AU" sz="3200" dirty="0">
              <a:latin typeface="Arial" panose="020B0604020202020204" pitchFamily="34" charset="0"/>
            </a:endParaRPr>
          </a:p>
          <a:p>
            <a:r>
              <a:rPr lang="en-AU" sz="3200" b="1" dirty="0">
                <a:latin typeface="Arial" panose="020B0604020202020204" pitchFamily="34" charset="0"/>
              </a:rPr>
              <a:t>2.Relational algebra and SQL statements  </a:t>
            </a:r>
            <a:endParaRPr lang="en-AU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8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5E002-3F29-AC43-AC2B-1D01A600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746591"/>
            <a:ext cx="56388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3CE78-11E1-EF42-AD41-1ACEC699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4591794"/>
            <a:ext cx="90170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2BB59-F93A-B146-AA3D-38462E3B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452094"/>
            <a:ext cx="8280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A2356-2397-F145-8E3C-5DFAC3870331}"/>
              </a:ext>
            </a:extLst>
          </p:cNvPr>
          <p:cNvSpPr/>
          <p:nvPr/>
        </p:nvSpPr>
        <p:spPr>
          <a:xfrm>
            <a:off x="2766026" y="3167390"/>
            <a:ext cx="3611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latin typeface="Arial" panose="020B0604020202020204" pitchFamily="34" charset="0"/>
              </a:rPr>
              <a:t>Any questions? </a:t>
            </a:r>
            <a:endParaRPr lang="en-AU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4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Structured Query Language(SQL) review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C7D33-9052-8642-A7D7-BB4656D65B4C}"/>
              </a:ext>
            </a:extLst>
          </p:cNvPr>
          <p:cNvSpPr/>
          <p:nvPr/>
        </p:nvSpPr>
        <p:spPr>
          <a:xfrm>
            <a:off x="464571" y="1733183"/>
            <a:ext cx="4732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Structured Query Language(SQL)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AB542-2351-9C47-AA9B-EAF86EB049C7}"/>
              </a:ext>
            </a:extLst>
          </p:cNvPr>
          <p:cNvSpPr/>
          <p:nvPr/>
        </p:nvSpPr>
        <p:spPr>
          <a:xfrm>
            <a:off x="0" y="2434953"/>
            <a:ext cx="8489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Domain-specific language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Language for data manipulation in relational databases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Allow to create/delete tables, add/update/remove data, etc</a:t>
            </a:r>
          </a:p>
        </p:txBody>
      </p:sp>
    </p:spTree>
    <p:extLst>
      <p:ext uri="{BB962C8B-B14F-4D97-AF65-F5344CB8AC3E}">
        <p14:creationId xmlns:p14="http://schemas.microsoft.com/office/powerpoint/2010/main" val="318727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Structured Query Language(SQL) review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C7D33-9052-8642-A7D7-BB4656D65B4C}"/>
              </a:ext>
            </a:extLst>
          </p:cNvPr>
          <p:cNvSpPr/>
          <p:nvPr/>
        </p:nvSpPr>
        <p:spPr>
          <a:xfrm>
            <a:off x="661795" y="1484373"/>
            <a:ext cx="4732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Structured Query Language(SQL)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0369-E868-9A47-9C2C-7C69058953C9}"/>
              </a:ext>
            </a:extLst>
          </p:cNvPr>
          <p:cNvSpPr/>
          <p:nvPr/>
        </p:nvSpPr>
        <p:spPr>
          <a:xfrm>
            <a:off x="-197224" y="1946038"/>
            <a:ext cx="89169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Data Definition Language (DDL)</a:t>
            </a:r>
            <a:r>
              <a:rPr lang="en-AU" sz="2400" dirty="0">
                <a:latin typeface="Arial" panose="020B0604020202020204" pitchFamily="34" charset="0"/>
              </a:rPr>
              <a:t>: To define and setup the database </a:t>
            </a:r>
          </a:p>
          <a:p>
            <a:pPr marL="914400" lvl="2"/>
            <a:r>
              <a:rPr lang="en-AU" sz="2400" dirty="0">
                <a:solidFill>
                  <a:srgbClr val="969696"/>
                </a:solidFill>
                <a:latin typeface="Arial" panose="020B0604020202020204" pitchFamily="34" charset="0"/>
              </a:rPr>
              <a:t>	CREATE, ALTER, DROP</a:t>
            </a:r>
            <a:r>
              <a:rPr lang="en-AU" sz="2400" dirty="0">
                <a:latin typeface="Arial" panose="020B0604020202020204" pitchFamily="34" charset="0"/>
              </a:rPr>
              <a:t> 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Data Manipulation Language (DML)</a:t>
            </a:r>
            <a:r>
              <a:rPr lang="en-AU" sz="2400" dirty="0">
                <a:latin typeface="Arial" panose="020B0604020202020204" pitchFamily="34" charset="0"/>
              </a:rPr>
              <a:t>: To maintain and use the database</a:t>
            </a:r>
          </a:p>
          <a:p>
            <a:pPr marL="914400" lvl="3"/>
            <a:r>
              <a:rPr lang="en-AU" sz="2400" dirty="0">
                <a:solidFill>
                  <a:srgbClr val="969696"/>
                </a:solidFill>
                <a:latin typeface="Arial" panose="020B0604020202020204" pitchFamily="34" charset="0"/>
              </a:rPr>
              <a:t>	SELECT, INSERT, DELETE, UPDATE</a:t>
            </a:r>
            <a:endParaRPr lang="en-AU" sz="2400" dirty="0">
              <a:latin typeface="Arial" panose="020B0604020202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Data Control Language (DCL)</a:t>
            </a:r>
            <a:r>
              <a:rPr lang="en-AU" sz="2400" dirty="0">
                <a:latin typeface="Arial" panose="020B0604020202020204" pitchFamily="34" charset="0"/>
              </a:rPr>
              <a:t>: To control access to the database, </a:t>
            </a:r>
          </a:p>
          <a:p>
            <a:pPr marL="914400" lvl="2"/>
            <a:r>
              <a:rPr lang="en-AU" sz="2400" dirty="0">
                <a:solidFill>
                  <a:srgbClr val="969696"/>
                </a:solidFill>
                <a:latin typeface="Arial" panose="020B0604020202020204" pitchFamily="34" charset="0"/>
              </a:rPr>
              <a:t>	GRANT, REVOKE</a:t>
            </a:r>
            <a:endParaRPr lang="en-AU" sz="2400" dirty="0">
              <a:latin typeface="Arial" panose="020B0604020202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Other Commands</a:t>
            </a:r>
            <a:r>
              <a:rPr lang="en-AU" sz="2400" dirty="0">
                <a:latin typeface="Arial" panose="020B0604020202020204" pitchFamily="34" charset="0"/>
              </a:rPr>
              <a:t>: Administer the database, Transaction Control </a:t>
            </a:r>
          </a:p>
        </p:txBody>
      </p:sp>
    </p:spTree>
    <p:extLst>
      <p:ext uri="{BB962C8B-B14F-4D97-AF65-F5344CB8AC3E}">
        <p14:creationId xmlns:p14="http://schemas.microsoft.com/office/powerpoint/2010/main" val="4062977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Structured Query Language(SQL) review</a:t>
            </a:r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48B2C-BEE0-5340-920E-B11931BE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8446"/>
            <a:ext cx="9029700" cy="4194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B651C-57B1-FF4A-B58B-4941F348D170}"/>
              </a:ext>
            </a:extLst>
          </p:cNvPr>
          <p:cNvSpPr/>
          <p:nvPr/>
        </p:nvSpPr>
        <p:spPr>
          <a:xfrm>
            <a:off x="195630" y="986279"/>
            <a:ext cx="39725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>
                <a:latin typeface="Times New Roman" panose="02020603050405020304" pitchFamily="18" charset="0"/>
              </a:rPr>
              <a:t>Structured Query Language(SQL)</a:t>
            </a:r>
          </a:p>
          <a:p>
            <a:r>
              <a:rPr lang="en-AU" sz="2000" dirty="0">
                <a:latin typeface="Times New Roman" panose="02020603050405020304" pitchFamily="18" charset="0"/>
              </a:rPr>
              <a:t>DML – SELECT statements</a:t>
            </a:r>
          </a:p>
        </p:txBody>
      </p:sp>
    </p:spTree>
    <p:extLst>
      <p:ext uri="{BB962C8B-B14F-4D97-AF65-F5344CB8AC3E}">
        <p14:creationId xmlns:p14="http://schemas.microsoft.com/office/powerpoint/2010/main" val="69432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Structured Query Language(SQL) review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13924-FEF1-514A-B8CA-996059D04CA5}"/>
              </a:ext>
            </a:extLst>
          </p:cNvPr>
          <p:cNvSpPr/>
          <p:nvPr/>
        </p:nvSpPr>
        <p:spPr>
          <a:xfrm>
            <a:off x="2766026" y="3167390"/>
            <a:ext cx="3611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latin typeface="Arial" panose="020B0604020202020204" pitchFamily="34" charset="0"/>
              </a:rPr>
              <a:t>Any questions? </a:t>
            </a:r>
            <a:endParaRPr lang="en-AU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1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CA58E2-FC14-9E4E-AD6C-3A0EA95C2118}"/>
              </a:ext>
            </a:extLst>
          </p:cNvPr>
          <p:cNvSpPr/>
          <p:nvPr/>
        </p:nvSpPr>
        <p:spPr>
          <a:xfrm>
            <a:off x="657886" y="2628731"/>
            <a:ext cx="8130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I will randomly assign you to a breakout room</a:t>
            </a:r>
          </a:p>
          <a:p>
            <a:endParaRPr lang="en-AU" sz="2400" b="1" dirty="0">
              <a:latin typeface="Times New Roman" panose="02020603050405020304" pitchFamily="18" charset="0"/>
            </a:endParaRPr>
          </a:p>
          <a:p>
            <a:r>
              <a:rPr lang="en-AU" sz="2400" b="1" dirty="0">
                <a:latin typeface="Times New Roman" panose="02020603050405020304" pitchFamily="18" charset="0"/>
              </a:rPr>
              <a:t>1. Already have a study group/Want to do it with a friend?</a:t>
            </a:r>
            <a:endParaRPr lang="en-AU" sz="2400" dirty="0"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Times New Roman" panose="02020603050405020304" pitchFamily="18" charset="0"/>
              </a:rPr>
              <a:t>Choose the room where you friends in and jump into it</a:t>
            </a:r>
            <a:endParaRPr lang="en-AU" sz="2400" dirty="0">
              <a:latin typeface="Times New Roman" panose="02020603050405020304" pitchFamily="18" charset="0"/>
            </a:endParaRPr>
          </a:p>
          <a:p>
            <a:r>
              <a:rPr lang="en-AU" sz="2400" b="1" dirty="0">
                <a:latin typeface="Times New Roman" panose="02020603050405020304" pitchFamily="18" charset="0"/>
              </a:rPr>
              <a:t>2. Don’t want be in a group for now?</a:t>
            </a:r>
            <a:endParaRPr lang="en-AU" sz="2400" dirty="0">
              <a:latin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400" b="1" dirty="0">
                <a:latin typeface="Times New Roman" panose="02020603050405020304" pitchFamily="18" charset="0"/>
              </a:rPr>
              <a:t>Although I strongly encourage you to do it in a group, if you want to do it alone, you can come to the main room and mute yourself.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84875D-F6CA-EB4D-B423-1D1F291FFE4F}"/>
              </a:ext>
            </a:extLst>
          </p:cNvPr>
          <p:cNvSpPr/>
          <p:nvPr/>
        </p:nvSpPr>
        <p:spPr>
          <a:xfrm>
            <a:off x="1903425" y="1534680"/>
            <a:ext cx="4998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b="1" dirty="0">
                <a:latin typeface="Arial" panose="020B0604020202020204" pitchFamily="34" charset="0"/>
              </a:rPr>
              <a:t>Group/Individual case study</a:t>
            </a:r>
            <a:endParaRPr lang="en-AU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2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2E7FC3-8C2D-C84A-A28B-D415CBFD9C3F}"/>
              </a:ext>
            </a:extLst>
          </p:cNvPr>
          <p:cNvSpPr/>
          <p:nvPr/>
        </p:nvSpPr>
        <p:spPr>
          <a:xfrm>
            <a:off x="586401" y="1024597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Consider the following schema: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5D505-A53F-4F40-8E69-3B00A466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95" y="1451643"/>
            <a:ext cx="6605587" cy="53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E286E-659A-F747-B09D-E1A581D14D39}"/>
              </a:ext>
            </a:extLst>
          </p:cNvPr>
          <p:cNvSpPr/>
          <p:nvPr/>
        </p:nvSpPr>
        <p:spPr>
          <a:xfrm>
            <a:off x="579548" y="1038424"/>
            <a:ext cx="8891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</a:rPr>
              <a:t>Solve the following problems using relational algebra (RA) and translate to SQL statements: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0564C9-AF72-A343-A4C6-200131556BC5}"/>
              </a:ext>
            </a:extLst>
          </p:cNvPr>
          <p:cNvSpPr/>
          <p:nvPr/>
        </p:nvSpPr>
        <p:spPr>
          <a:xfrm>
            <a:off x="573660" y="2450657"/>
            <a:ext cx="79966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eriod"/>
            </a:pPr>
            <a:r>
              <a:rPr lang="en-AU" sz="2400" b="1" dirty="0">
                <a:latin typeface="+mn-lt"/>
              </a:rPr>
              <a:t>Find the names of all employees.</a:t>
            </a:r>
          </a:p>
          <a:p>
            <a:pPr marL="457200" indent="-457200">
              <a:buFontTx/>
              <a:buAutoNum type="alphaLcPeriod"/>
            </a:pPr>
            <a:r>
              <a:rPr lang="en-AU" sz="2400" b="1" dirty="0"/>
              <a:t>Find the names of all employees in department number 1. </a:t>
            </a:r>
          </a:p>
          <a:p>
            <a:pPr marL="457200" indent="-457200">
              <a:buAutoNum type="alphaLcPeriod"/>
            </a:pPr>
            <a:r>
              <a:rPr lang="en-AU" sz="2400" b="1" dirty="0"/>
              <a:t>List the names of green items of type C. </a:t>
            </a:r>
          </a:p>
          <a:p>
            <a:pPr marL="457200" indent="-457200">
              <a:buFontTx/>
              <a:buAutoNum type="alphaLcPeriod"/>
            </a:pPr>
            <a:r>
              <a:rPr lang="en-AU" sz="2400" b="1" dirty="0"/>
              <a:t>Find the items sold by the departments on the second floor (only show </a:t>
            </a:r>
            <a:r>
              <a:rPr lang="en-AU" sz="2400" b="1" dirty="0" err="1"/>
              <a:t>ItemID</a:t>
            </a:r>
            <a:r>
              <a:rPr lang="en-AU" sz="2400" b="1" dirty="0"/>
              <a:t>). </a:t>
            </a:r>
            <a:endParaRPr lang="en-AU" sz="2400" dirty="0"/>
          </a:p>
          <a:p>
            <a:pPr marL="457200" indent="-457200">
              <a:buFontTx/>
              <a:buAutoNum type="alphaLcPeriod"/>
            </a:pPr>
            <a:r>
              <a:rPr lang="en-AU" sz="2400" b="1" dirty="0"/>
              <a:t>Find the names of brown items sold by the Recreation department. </a:t>
            </a:r>
          </a:p>
          <a:p>
            <a:pPr marL="457200" indent="-457200">
              <a:buFontTx/>
              <a:buAutoNum type="alphaLcPeriod"/>
            </a:pPr>
            <a:r>
              <a:rPr lang="en-AU" sz="2400" b="1" dirty="0"/>
              <a:t>Find the employees whose salary is less than half that of their managers. </a:t>
            </a:r>
            <a:endParaRPr lang="en-AU" sz="2400" dirty="0"/>
          </a:p>
          <a:p>
            <a:pPr marL="457200" indent="-457200">
              <a:buAutoNum type="alphaLcPeriod"/>
            </a:pPr>
            <a:endParaRPr lang="en-A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967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95C771-D82A-2F4F-B149-D1FED7EC84CF}"/>
              </a:ext>
            </a:extLst>
          </p:cNvPr>
          <p:cNvSpPr/>
          <p:nvPr/>
        </p:nvSpPr>
        <p:spPr>
          <a:xfrm>
            <a:off x="373302" y="1374595"/>
            <a:ext cx="7373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a. Find the names of all employees.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8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E98B8-7899-B846-B7CC-7EAF132142E6}"/>
              </a:ext>
            </a:extLst>
          </p:cNvPr>
          <p:cNvSpPr/>
          <p:nvPr/>
        </p:nvSpPr>
        <p:spPr>
          <a:xfrm>
            <a:off x="444499" y="1727315"/>
            <a:ext cx="82550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Relational Algebra</a:t>
            </a:r>
          </a:p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procedural query language for relational model 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provide theoretical foundation for relational databases and SQL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consists of a collection of </a:t>
            </a:r>
            <a:r>
              <a:rPr lang="en-AU" sz="2400" b="1" dirty="0">
                <a:latin typeface="Arial" panose="020B0604020202020204" pitchFamily="34" charset="0"/>
              </a:rPr>
              <a:t>operators</a:t>
            </a:r>
            <a:r>
              <a:rPr lang="en-AU" sz="2400" dirty="0">
                <a:latin typeface="Arial" panose="020B0604020202020204" pitchFamily="34" charset="0"/>
              </a:rPr>
              <a:t> (unary/binary)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Five basic operators</a:t>
            </a:r>
            <a:r>
              <a:rPr lang="en-AU" sz="2400" dirty="0">
                <a:latin typeface="Arial" panose="020B0604020202020204" pitchFamily="34" charset="0"/>
              </a:rPr>
              <a:t> of Relational Algebra that can form other compound operators </a:t>
            </a:r>
          </a:p>
        </p:txBody>
      </p:sp>
    </p:spTree>
    <p:extLst>
      <p:ext uri="{BB962C8B-B14F-4D97-AF65-F5344CB8AC3E}">
        <p14:creationId xmlns:p14="http://schemas.microsoft.com/office/powerpoint/2010/main" val="3093087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95C771-D82A-2F4F-B149-D1FED7EC84CF}"/>
              </a:ext>
            </a:extLst>
          </p:cNvPr>
          <p:cNvSpPr/>
          <p:nvPr/>
        </p:nvSpPr>
        <p:spPr>
          <a:xfrm>
            <a:off x="373302" y="1374595"/>
            <a:ext cx="7373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a. Find the names of all employees.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BF454-D235-E940-9E0F-3A71F1E6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89" y="2787650"/>
            <a:ext cx="5435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6CAD4-B0B7-D34F-95B8-3A1BA5CB6EC5}"/>
              </a:ext>
            </a:extLst>
          </p:cNvPr>
          <p:cNvSpPr/>
          <p:nvPr/>
        </p:nvSpPr>
        <p:spPr>
          <a:xfrm>
            <a:off x="373300" y="1344659"/>
            <a:ext cx="8397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b. Find the names of all employees in department number 1.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890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6CAD4-B0B7-D34F-95B8-3A1BA5CB6EC5}"/>
              </a:ext>
            </a:extLst>
          </p:cNvPr>
          <p:cNvSpPr/>
          <p:nvPr/>
        </p:nvSpPr>
        <p:spPr>
          <a:xfrm>
            <a:off x="373300" y="1288388"/>
            <a:ext cx="8397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b. Find the names of all employees in department number 1.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B7393-628B-824E-9B7B-2A819A43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8" y="3063105"/>
            <a:ext cx="6705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9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D729C9-FBA6-704A-8390-35EE3DDEFF2C}"/>
              </a:ext>
            </a:extLst>
          </p:cNvPr>
          <p:cNvSpPr/>
          <p:nvPr/>
        </p:nvSpPr>
        <p:spPr>
          <a:xfrm>
            <a:off x="492349" y="1698075"/>
            <a:ext cx="643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+mn-lt"/>
              </a:rPr>
              <a:t>c. List the names of green items of type C. </a:t>
            </a:r>
            <a:endParaRPr lang="en-A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537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D729C9-FBA6-704A-8390-35EE3DDEFF2C}"/>
              </a:ext>
            </a:extLst>
          </p:cNvPr>
          <p:cNvSpPr/>
          <p:nvPr/>
        </p:nvSpPr>
        <p:spPr>
          <a:xfrm>
            <a:off x="492349" y="1726668"/>
            <a:ext cx="643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+mn-lt"/>
              </a:rPr>
              <a:t>c. List the names of green items of type C. </a:t>
            </a:r>
            <a:endParaRPr lang="en-AU" sz="2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DA98C-F64B-C947-9B0A-E2B54376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3153002"/>
            <a:ext cx="90551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4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0F425-7293-4047-A9F0-20373E955DC4}"/>
              </a:ext>
            </a:extLst>
          </p:cNvPr>
          <p:cNvSpPr txBox="1"/>
          <p:nvPr/>
        </p:nvSpPr>
        <p:spPr>
          <a:xfrm>
            <a:off x="492349" y="1542420"/>
            <a:ext cx="778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n-lt"/>
              </a:rPr>
              <a:t>d. Find the items sold by the departments on the second floor (only show </a:t>
            </a:r>
            <a:r>
              <a:rPr lang="en-AU" sz="2400" b="1" dirty="0" err="1">
                <a:latin typeface="+mn-lt"/>
              </a:rPr>
              <a:t>ItemID</a:t>
            </a:r>
            <a:r>
              <a:rPr lang="en-AU" sz="2400" b="1" dirty="0">
                <a:latin typeface="+mn-lt"/>
              </a:rPr>
              <a:t>). </a:t>
            </a:r>
            <a:endParaRPr lang="en-A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8535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0F425-7293-4047-A9F0-20373E955DC4}"/>
              </a:ext>
            </a:extLst>
          </p:cNvPr>
          <p:cNvSpPr txBox="1"/>
          <p:nvPr/>
        </p:nvSpPr>
        <p:spPr>
          <a:xfrm>
            <a:off x="492349" y="1542420"/>
            <a:ext cx="778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n-lt"/>
              </a:rPr>
              <a:t>d. Find the items sold by the departments on the second floor (only show </a:t>
            </a:r>
            <a:r>
              <a:rPr lang="en-AU" sz="2400" b="1" dirty="0" err="1">
                <a:latin typeface="+mn-lt"/>
              </a:rPr>
              <a:t>ItemID</a:t>
            </a:r>
            <a:r>
              <a:rPr lang="en-AU" sz="2400" b="1" dirty="0">
                <a:latin typeface="+mn-lt"/>
              </a:rPr>
              <a:t>). </a:t>
            </a:r>
            <a:endParaRPr lang="en-AU" sz="24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D04B4-46E1-6246-A471-764AE507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153838"/>
            <a:ext cx="7454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67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C8930-30C8-FD45-ACF5-EA18CF1A36EC}"/>
              </a:ext>
            </a:extLst>
          </p:cNvPr>
          <p:cNvSpPr/>
          <p:nvPr/>
        </p:nvSpPr>
        <p:spPr>
          <a:xfrm>
            <a:off x="569259" y="1266872"/>
            <a:ext cx="8005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e. Find the names of brown items sold by the Recreation department.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17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EC8930-30C8-FD45-ACF5-EA18CF1A36EC}"/>
              </a:ext>
            </a:extLst>
          </p:cNvPr>
          <p:cNvSpPr/>
          <p:nvPr/>
        </p:nvSpPr>
        <p:spPr>
          <a:xfrm>
            <a:off x="569259" y="1266872"/>
            <a:ext cx="8005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e. Find the names of brown items sold by the Recreation department.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E4E4E-A877-5D46-877A-694EF194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9" y="2743201"/>
            <a:ext cx="7684942" cy="366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7F2C3-276E-E24B-A4F2-35348955F23C}"/>
              </a:ext>
            </a:extLst>
          </p:cNvPr>
          <p:cNvSpPr txBox="1"/>
          <p:nvPr/>
        </p:nvSpPr>
        <p:spPr>
          <a:xfrm>
            <a:off x="729529" y="2482523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1E00FF"/>
                </a:solidFill>
              </a:rPr>
              <a:t>Relational Algebra:</a:t>
            </a:r>
            <a:endParaRPr lang="en-AU" dirty="0">
              <a:solidFill>
                <a:srgbClr val="1E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66E466-CC9C-BA4D-AC25-46386C50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9" y="3538841"/>
            <a:ext cx="8498542" cy="14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5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DFEAD3-3D80-9F4D-A2AF-57F8364BAE1B}"/>
              </a:ext>
            </a:extLst>
          </p:cNvPr>
          <p:cNvSpPr/>
          <p:nvPr/>
        </p:nvSpPr>
        <p:spPr>
          <a:xfrm>
            <a:off x="819786" y="1035027"/>
            <a:ext cx="7504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f. Find the employees whose salary is less than half that of their managers.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4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DC99AA-D6C8-AC47-B585-888FD0E62E97}"/>
              </a:ext>
            </a:extLst>
          </p:cNvPr>
          <p:cNvSpPr/>
          <p:nvPr/>
        </p:nvSpPr>
        <p:spPr>
          <a:xfrm>
            <a:off x="442309" y="1168610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Fundamental operations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4A405-8A15-CB45-95F8-4C260F840327}"/>
              </a:ext>
            </a:extLst>
          </p:cNvPr>
          <p:cNvSpPr/>
          <p:nvPr/>
        </p:nvSpPr>
        <p:spPr>
          <a:xfrm>
            <a:off x="1077293" y="1700523"/>
            <a:ext cx="6989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Removal operators: Selection (</a:t>
            </a:r>
            <a:r>
              <a:rPr lang="en-AU" sz="2400" dirty="0">
                <a:latin typeface="STIXGeneral" pitchFamily="2" charset="2"/>
              </a:rPr>
              <a:t>𝜎</a:t>
            </a:r>
            <a:r>
              <a:rPr lang="en-AU" sz="2400" b="1" dirty="0">
                <a:latin typeface="Times New Roman" panose="02020603050405020304" pitchFamily="18" charset="0"/>
              </a:rPr>
              <a:t>) and Projection (</a:t>
            </a:r>
            <a:r>
              <a:rPr lang="en-AU" sz="2400" dirty="0">
                <a:latin typeface="STIXGeneral" pitchFamily="2" charset="2"/>
              </a:rPr>
              <a:t>𝜋</a:t>
            </a:r>
            <a:r>
              <a:rPr lang="en-AU" sz="2400" b="1" dirty="0">
                <a:latin typeface="Times New Roman" panose="02020603050405020304" pitchFamily="18" charset="0"/>
              </a:rPr>
              <a:t>)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D8F044-F981-2D4F-87D0-1BEB0B51B27D}"/>
              </a:ext>
            </a:extLst>
          </p:cNvPr>
          <p:cNvSpPr/>
          <p:nvPr/>
        </p:nvSpPr>
        <p:spPr>
          <a:xfrm>
            <a:off x="0" y="2268002"/>
            <a:ext cx="8633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Projection</a:t>
            </a:r>
            <a:r>
              <a:rPr lang="en-AU" sz="2400" dirty="0">
                <a:latin typeface="Arial" panose="020B0604020202020204" pitchFamily="34" charset="0"/>
              </a:rPr>
              <a:t>: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4AE97-874A-E342-B1D5-04F194F99212}"/>
              </a:ext>
            </a:extLst>
          </p:cNvPr>
          <p:cNvSpPr/>
          <p:nvPr/>
        </p:nvSpPr>
        <p:spPr>
          <a:xfrm>
            <a:off x="213273" y="3098999"/>
            <a:ext cx="8207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l-GR" sz="2400" i="1" dirty="0">
                <a:latin typeface="Times" pitchFamily="2" charset="0"/>
              </a:rPr>
              <a:t>π</a:t>
            </a:r>
            <a:r>
              <a:rPr lang="en-AU" sz="2400" dirty="0">
                <a:latin typeface="Arial" panose="020B0604020202020204" pitchFamily="34" charset="0"/>
              </a:rPr>
              <a:t>A1, A2, ..., A</a:t>
            </a:r>
            <a:r>
              <a:rPr lang="en-AU" sz="2400" i="1" dirty="0">
                <a:latin typeface="Times" pitchFamily="2" charset="0"/>
              </a:rPr>
              <a:t>n </a:t>
            </a:r>
            <a:r>
              <a:rPr lang="en-AU" sz="2400" dirty="0">
                <a:latin typeface="Arial" panose="020B0604020202020204" pitchFamily="34" charset="0"/>
              </a:rPr>
              <a:t>(R) where R is relation and A</a:t>
            </a:r>
            <a:r>
              <a:rPr lang="en-AU" sz="2400" i="1" dirty="0">
                <a:latin typeface="Times" pitchFamily="2" charset="0"/>
              </a:rPr>
              <a:t> </a:t>
            </a:r>
            <a:r>
              <a:rPr lang="en-AU" sz="2400" dirty="0">
                <a:latin typeface="Arial" panose="020B0604020202020204" pitchFamily="34" charset="0"/>
              </a:rPr>
              <a:t>are attributes that ‘projected’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Create new relation with a </a:t>
            </a:r>
            <a:r>
              <a:rPr lang="en-AU" sz="2400" b="1" dirty="0">
                <a:solidFill>
                  <a:srgbClr val="FB0207"/>
                </a:solidFill>
                <a:latin typeface="Arial" panose="020B0604020202020204" pitchFamily="34" charset="0"/>
              </a:rPr>
              <a:t>subset of attributes</a:t>
            </a:r>
            <a:r>
              <a:rPr lang="en-AU" sz="2400" dirty="0">
                <a:latin typeface="Arial" panose="020B0604020202020204" pitchFamily="34" charset="0"/>
              </a:rPr>
              <a:t> </a:t>
            </a:r>
            <a:r>
              <a:rPr lang="en-AU" sz="2400" b="1" dirty="0">
                <a:solidFill>
                  <a:srgbClr val="FF0000"/>
                </a:solidFill>
                <a:latin typeface="Arial" panose="020B0604020202020204" pitchFamily="34" charset="0"/>
              </a:rPr>
              <a:t>(remove columns)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All tuples are included, but only </a:t>
            </a:r>
            <a:r>
              <a:rPr lang="en-AU" sz="2400" b="1" dirty="0">
                <a:latin typeface="Arial" panose="020B0604020202020204" pitchFamily="34" charset="0"/>
              </a:rPr>
              <a:t>chosen attributes</a:t>
            </a:r>
            <a:r>
              <a:rPr lang="en-AU" sz="2400" dirty="0">
                <a:latin typeface="Arial" panose="020B0604020202020204" pitchFamily="34" charset="0"/>
              </a:rPr>
              <a:t> are kept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Projection operator has to </a:t>
            </a:r>
            <a:r>
              <a:rPr lang="en-AU" sz="2400" i="1" dirty="0">
                <a:latin typeface="Arial" panose="020B0604020202020204" pitchFamily="34" charset="0"/>
              </a:rPr>
              <a:t>eliminate duplicates</a:t>
            </a:r>
            <a:endParaRPr lang="en-AU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5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DFEAD3-3D80-9F4D-A2AF-57F8364BAE1B}"/>
              </a:ext>
            </a:extLst>
          </p:cNvPr>
          <p:cNvSpPr/>
          <p:nvPr/>
        </p:nvSpPr>
        <p:spPr>
          <a:xfrm>
            <a:off x="819786" y="1035027"/>
            <a:ext cx="7504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f. Find the employees whose salary is less than half that of their managers. 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FC787-DCE7-3641-A335-1235120E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1" y="2115460"/>
            <a:ext cx="7089111" cy="4257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8BEDB-3165-9D47-9790-FC4EFFA3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01" y="1866024"/>
            <a:ext cx="2687534" cy="2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47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E7E439-3267-8245-8B6D-17F5D7EB63FD}"/>
              </a:ext>
            </a:extLst>
          </p:cNvPr>
          <p:cNvSpPr/>
          <p:nvPr/>
        </p:nvSpPr>
        <p:spPr>
          <a:xfrm>
            <a:off x="2887084" y="3275112"/>
            <a:ext cx="3369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b="1" dirty="0">
                <a:latin typeface="Arial" panose="020B0604020202020204" pitchFamily="34" charset="0"/>
              </a:rPr>
              <a:t>Any questions? </a:t>
            </a:r>
            <a:endParaRPr lang="en-AU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29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0CD54-72D1-CB45-8C29-8D08038FA188}"/>
              </a:ext>
            </a:extLst>
          </p:cNvPr>
          <p:cNvSpPr/>
          <p:nvPr/>
        </p:nvSpPr>
        <p:spPr>
          <a:xfrm>
            <a:off x="422754" y="101195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Projection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11223-DD08-D64A-99FD-E49072A5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007"/>
            <a:ext cx="9144000" cy="1980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541ED-E91C-494B-9311-8C50A5F6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3" y="4292393"/>
            <a:ext cx="37338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60CE5-A892-5845-887D-27117F6F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589451"/>
            <a:ext cx="6769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F07D6-BFFE-604F-9052-886EA570196E}"/>
              </a:ext>
            </a:extLst>
          </p:cNvPr>
          <p:cNvSpPr/>
          <p:nvPr/>
        </p:nvSpPr>
        <p:spPr>
          <a:xfrm>
            <a:off x="0" y="1037244"/>
            <a:ext cx="8017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Selection</a:t>
            </a:r>
            <a:r>
              <a:rPr lang="en-AU" sz="2400" dirty="0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3EFB7-4161-9F41-AE16-C7A6FBBDB27E}"/>
              </a:ext>
            </a:extLst>
          </p:cNvPr>
          <p:cNvSpPr/>
          <p:nvPr/>
        </p:nvSpPr>
        <p:spPr>
          <a:xfrm>
            <a:off x="181476" y="306856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7134D9-66D7-7148-996C-B2F7711D2882}"/>
              </a:ext>
            </a:extLst>
          </p:cNvPr>
          <p:cNvSpPr/>
          <p:nvPr/>
        </p:nvSpPr>
        <p:spPr>
          <a:xfrm>
            <a:off x="0" y="1498909"/>
            <a:ext cx="8178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l-GR" sz="2400" i="1" dirty="0">
                <a:latin typeface="Times" pitchFamily="2" charset="0"/>
              </a:rPr>
              <a:t>σ</a:t>
            </a:r>
            <a:r>
              <a:rPr lang="en-AU" sz="2400" i="1" dirty="0">
                <a:latin typeface="Times" pitchFamily="2" charset="0"/>
              </a:rPr>
              <a:t>C </a:t>
            </a:r>
            <a:r>
              <a:rPr lang="en-AU" sz="2400" dirty="0">
                <a:latin typeface="Arial" panose="020B0604020202020204" pitchFamily="34" charset="0"/>
              </a:rPr>
              <a:t>(R) where R is relation and C is condition used to </a:t>
            </a:r>
            <a:r>
              <a:rPr lang="en-AU" sz="2400" b="1" dirty="0">
                <a:solidFill>
                  <a:srgbClr val="FB0208"/>
                </a:solidFill>
                <a:latin typeface="Arial" panose="020B0604020202020204" pitchFamily="34" charset="0"/>
              </a:rPr>
              <a:t>filter rows</a:t>
            </a:r>
            <a:endParaRPr lang="en-AU" sz="2400" dirty="0">
              <a:latin typeface="Arial" panose="020B0604020202020204" pitchFamily="34" charset="0"/>
            </a:endParaRP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Create new relation consisting of those </a:t>
            </a:r>
            <a:r>
              <a:rPr lang="en-AU" sz="2400" b="1" dirty="0">
                <a:latin typeface="Arial" panose="020B0604020202020204" pitchFamily="34" charset="0"/>
              </a:rPr>
              <a:t>rows</a:t>
            </a:r>
            <a:r>
              <a:rPr lang="en-AU" sz="2400" dirty="0">
                <a:latin typeface="Arial" panose="020B0604020202020204" pitchFamily="34" charset="0"/>
              </a:rPr>
              <a:t> for which C is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CCFFC-BFB5-3643-BCA2-009C0747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8" y="3068569"/>
            <a:ext cx="7403593" cy="33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4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3F283-740C-2940-9EAF-02DD6A098467}"/>
              </a:ext>
            </a:extLst>
          </p:cNvPr>
          <p:cNvSpPr/>
          <p:nvPr/>
        </p:nvSpPr>
        <p:spPr>
          <a:xfrm>
            <a:off x="654262" y="1260046"/>
            <a:ext cx="4724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Selection Projection Combination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7598B-A948-B148-ACEE-03F72123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167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2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5E004-7BEE-4642-AE9C-508DBCB8DA86}"/>
              </a:ext>
            </a:extLst>
          </p:cNvPr>
          <p:cNvSpPr/>
          <p:nvPr/>
        </p:nvSpPr>
        <p:spPr>
          <a:xfrm>
            <a:off x="1324957" y="1909745"/>
            <a:ext cx="6494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Set operators: Set-difference (–) and Union (</a:t>
            </a:r>
            <a:r>
              <a:rPr lang="en-AU" sz="2400" b="1" dirty="0">
                <a:latin typeface="Times" pitchFamily="2" charset="0"/>
              </a:rPr>
              <a:t> U </a:t>
            </a:r>
            <a:r>
              <a:rPr lang="en-AU" sz="2400" b="1" dirty="0">
                <a:latin typeface="Times New Roman" panose="02020603050405020304" pitchFamily="18" charset="0"/>
              </a:rPr>
              <a:t>)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CB71C-572A-3F4D-ABD4-FF2EFE397132}"/>
              </a:ext>
            </a:extLst>
          </p:cNvPr>
          <p:cNvSpPr/>
          <p:nvPr/>
        </p:nvSpPr>
        <p:spPr>
          <a:xfrm>
            <a:off x="560842" y="1220456"/>
            <a:ext cx="3408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Fundamental operations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23D48-8783-824B-A50B-E8677602ADB8}"/>
              </a:ext>
            </a:extLst>
          </p:cNvPr>
          <p:cNvSpPr/>
          <p:nvPr/>
        </p:nvSpPr>
        <p:spPr>
          <a:xfrm>
            <a:off x="0" y="2181421"/>
            <a:ext cx="84759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constraint: </a:t>
            </a:r>
            <a:r>
              <a:rPr lang="en-AU" sz="2400" dirty="0">
                <a:latin typeface="Arial" panose="020B0604020202020204" pitchFamily="34" charset="0"/>
              </a:rPr>
              <a:t>both relations must have the </a:t>
            </a:r>
            <a:r>
              <a:rPr lang="en-AU" sz="2400" dirty="0">
                <a:solidFill>
                  <a:srgbClr val="FB1108"/>
                </a:solidFill>
                <a:latin typeface="Arial" panose="020B0604020202020204" pitchFamily="34" charset="0"/>
              </a:rPr>
              <a:t>same attributes</a:t>
            </a:r>
            <a:r>
              <a:rPr lang="en-AU" sz="2400" dirty="0">
                <a:latin typeface="Arial" panose="020B0604020202020204" pitchFamily="34" charset="0"/>
              </a:rPr>
              <a:t> with the </a:t>
            </a:r>
            <a:r>
              <a:rPr lang="en-AU" sz="2400" dirty="0">
                <a:solidFill>
                  <a:srgbClr val="FB2108"/>
                </a:solidFill>
                <a:latin typeface="Arial" panose="020B0604020202020204" pitchFamily="34" charset="0"/>
              </a:rPr>
              <a:t>same domains</a:t>
            </a:r>
            <a:r>
              <a:rPr lang="en-AU" sz="2400" dirty="0">
                <a:latin typeface="Arial" panose="020B0604020202020204" pitchFamily="34" charset="0"/>
              </a:rPr>
              <a:t>. the </a:t>
            </a:r>
            <a:r>
              <a:rPr lang="en-AU" sz="2400" dirty="0">
                <a:solidFill>
                  <a:srgbClr val="FB2508"/>
                </a:solidFill>
                <a:latin typeface="Arial" panose="020B0604020202020204" pitchFamily="34" charset="0"/>
              </a:rPr>
              <a:t>ordering</a:t>
            </a:r>
            <a:r>
              <a:rPr lang="en-AU" sz="2400" dirty="0">
                <a:latin typeface="Arial" panose="020B0604020202020204" pitchFamily="34" charset="0"/>
              </a:rPr>
              <a:t> of attributes should be kept </a:t>
            </a:r>
            <a:r>
              <a:rPr lang="en-AU" sz="2400" dirty="0">
                <a:solidFill>
                  <a:srgbClr val="FB0208"/>
                </a:solidFill>
                <a:latin typeface="Arial" panose="020B0604020202020204" pitchFamily="34" charset="0"/>
              </a:rPr>
              <a:t>consistent</a:t>
            </a:r>
            <a:r>
              <a:rPr lang="en-AU" sz="2400" dirty="0">
                <a:latin typeface="Arial" panose="020B0604020202020204" pitchFamily="34" charset="0"/>
              </a:rPr>
              <a:t>. 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Set-difference</a:t>
            </a:r>
            <a:r>
              <a:rPr lang="en-AU" sz="2400" dirty="0">
                <a:latin typeface="Arial" panose="020B0604020202020204" pitchFamily="34" charset="0"/>
              </a:rPr>
              <a:t>: 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Times" pitchFamily="2" charset="0"/>
              </a:rPr>
              <a:t>R – S. </a:t>
            </a:r>
            <a:r>
              <a:rPr lang="en-AU" sz="2400" dirty="0">
                <a:latin typeface="Arial" panose="020B0604020202020204" pitchFamily="34" charset="0"/>
              </a:rPr>
              <a:t> result will be every row which is in R but not in 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Arial" panose="020B0604020202020204" pitchFamily="34" charset="0"/>
              </a:rPr>
              <a:t>Union</a:t>
            </a:r>
            <a:r>
              <a:rPr lang="en-AU" sz="2400" dirty="0">
                <a:latin typeface="Arial" panose="020B0604020202020204" pitchFamily="34" charset="0"/>
              </a:rPr>
              <a:t>: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b="1" dirty="0">
                <a:latin typeface="Times" pitchFamily="2" charset="0"/>
              </a:rPr>
              <a:t>R </a:t>
            </a:r>
            <a:r>
              <a:rPr lang="en-AU" sz="2400" dirty="0">
                <a:latin typeface="Symbol" pitchFamily="2" charset="2"/>
              </a:rPr>
              <a:t>∪</a:t>
            </a:r>
            <a:r>
              <a:rPr lang="en-AU" sz="2400" dirty="0">
                <a:latin typeface="Times" pitchFamily="2" charset="0"/>
              </a:rPr>
              <a:t> </a:t>
            </a:r>
            <a:r>
              <a:rPr lang="en-AU" sz="2400" b="1" dirty="0">
                <a:latin typeface="Times" pitchFamily="2" charset="0"/>
              </a:rPr>
              <a:t>S. </a:t>
            </a:r>
            <a:r>
              <a:rPr lang="en-AU" sz="2400" dirty="0">
                <a:latin typeface="Arial" panose="020B0604020202020204" pitchFamily="34" charset="0"/>
              </a:rPr>
              <a:t>result will be every row which is either in R or S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</a:rPr>
              <a:t>Duplicates are removed</a:t>
            </a:r>
          </a:p>
        </p:txBody>
      </p:sp>
    </p:spTree>
    <p:extLst>
      <p:ext uri="{BB962C8B-B14F-4D97-AF65-F5344CB8AC3E}">
        <p14:creationId xmlns:p14="http://schemas.microsoft.com/office/powerpoint/2010/main" val="40284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5C2-113B-2E4D-A488-392F106E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400" b="1" dirty="0">
                <a:solidFill>
                  <a:schemeClr val="bg1"/>
                </a:solidFill>
              </a:rPr>
              <a:t>Relational algebra (RA) review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9B5792-6A1A-2B4C-B0A8-C62B50FB61E3}"/>
              </a:ext>
            </a:extLst>
          </p:cNvPr>
          <p:cNvSpPr/>
          <p:nvPr/>
        </p:nvSpPr>
        <p:spPr>
          <a:xfrm>
            <a:off x="233718" y="1141513"/>
            <a:ext cx="2228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</a:rPr>
              <a:t>Union Example</a:t>
            </a:r>
            <a:endParaRPr lang="en-AU" sz="2400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F3897-45A2-9A4D-BA3F-0F790B50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6" y="1759689"/>
            <a:ext cx="7429255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64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1123</Words>
  <Application>Microsoft Macintosh PowerPoint</Application>
  <PresentationFormat>On-screen Show (4:3)</PresentationFormat>
  <Paragraphs>268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Apple Symbols</vt:lpstr>
      <vt:lpstr>Arial</vt:lpstr>
      <vt:lpstr>STIXGeneral</vt:lpstr>
      <vt:lpstr>Symbol</vt:lpstr>
      <vt:lpstr>Times</vt:lpstr>
      <vt:lpstr>Times New Roman</vt:lpstr>
      <vt:lpstr>Template</vt:lpstr>
      <vt:lpstr>INFO20003 Database Systems</vt:lpstr>
      <vt:lpstr>Agenda Today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Relational algebra (RA) review</vt:lpstr>
      <vt:lpstr>Structured Query Language(SQL) review</vt:lpstr>
      <vt:lpstr>Structured Query Language(SQL) review</vt:lpstr>
      <vt:lpstr>Structured Query Language(SQL) review</vt:lpstr>
      <vt:lpstr>Structured Query Language(SQL) review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INFO20003 Database Systems</dc:title>
  <dc:creator>Renata Borovica-Gajic</dc:creator>
  <cp:lastModifiedBy>Kuoyuan Li</cp:lastModifiedBy>
  <cp:revision>415</cp:revision>
  <dcterms:modified xsi:type="dcterms:W3CDTF">2021-08-21T11:13:23Z</dcterms:modified>
</cp:coreProperties>
</file>